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310" r:id="rId5"/>
    <p:sldId id="309" r:id="rId6"/>
    <p:sldId id="302" r:id="rId7"/>
    <p:sldId id="298" r:id="rId8"/>
    <p:sldId id="308" r:id="rId9"/>
    <p:sldId id="306" r:id="rId10"/>
    <p:sldId id="317" r:id="rId11"/>
    <p:sldId id="300" r:id="rId12"/>
    <p:sldId id="307" r:id="rId13"/>
    <p:sldId id="261" r:id="rId14"/>
    <p:sldId id="283" r:id="rId15"/>
    <p:sldId id="304" r:id="rId16"/>
    <p:sldId id="311" r:id="rId17"/>
    <p:sldId id="301" r:id="rId18"/>
    <p:sldId id="299" r:id="rId19"/>
    <p:sldId id="312" r:id="rId20"/>
    <p:sldId id="313" r:id="rId21"/>
    <p:sldId id="314" r:id="rId22"/>
    <p:sldId id="295" r:id="rId23"/>
    <p:sldId id="287" r:id="rId24"/>
    <p:sldId id="291" r:id="rId25"/>
    <p:sldId id="292" r:id="rId26"/>
    <p:sldId id="294" r:id="rId27"/>
    <p:sldId id="274" r:id="rId28"/>
    <p:sldId id="316" r:id="rId29"/>
    <p:sldId id="319" r:id="rId30"/>
    <p:sldId id="318" r:id="rId31"/>
    <p:sldId id="320" r:id="rId32"/>
    <p:sldId id="315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0704" autoAdjust="0"/>
  </p:normalViewPr>
  <p:slideViewPr>
    <p:cSldViewPr snapToGrid="0">
      <p:cViewPr varScale="1">
        <p:scale>
          <a:sx n="61" d="100"/>
          <a:sy n="61" d="100"/>
        </p:scale>
        <p:origin x="8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856AB-95AB-4E4F-9677-D3119CA6CC78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B6F80-C758-4B90-B33F-4E4D95AE6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80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FFFFFF"/>
                </a:solidFill>
              </a:rPr>
              <a:t>Darwin não explicava como os novos caracteres adquiridos por meio da seleção natural eram transmitidos ao longo das gerações.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FFFFFF"/>
                </a:solidFill>
              </a:rPr>
              <a:t>A seleção natural atua sobre a mudança na frequência gênica, e não sobre o fenótipo, direcionando a mudança dos organismos dentro das populações.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>
              <a:solidFill>
                <a:srgbClr val="FFFFFF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B6F80-C758-4B90-B33F-4E4D95AE6F0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88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sua vez, a seleção natural atua com maior força sobre as características genéticas, as quais devem prevalecer em detrimento de outras que serão transmitidas hereditariamente por meio da reprodução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B6F80-C758-4B90-B33F-4E4D95AE6F0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88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mutações são consideradas fontes primárias da variabilidade, pois aumentam o número de alelos disponíveis em um lócus.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mutações não ocorrem para adaptar o indivíduo ao ambiente. Elas ocorrem ao acaso e, por seleção natural, são mantidas quando adaptativas (seleção positiva) ou eliminadas em caso contrário (seleção negativa). </a:t>
            </a:r>
            <a:r>
              <a:rPr lang="pt-BR" sz="1200" dirty="0">
                <a:solidFill>
                  <a:srgbClr val="FFFFFF"/>
                </a:solidFill>
              </a:rPr>
              <a:t>Sistemática, ecologia, paleontologia, biogeografia e biologia molecular.</a:t>
            </a:r>
          </a:p>
          <a:p>
            <a:r>
              <a:rPr lang="pt-BR" sz="1200" dirty="0">
                <a:solidFill>
                  <a:srgbClr val="FFFFFF"/>
                </a:solidFill>
              </a:rPr>
              <a:t>A hereditariedade - Mendel (1822-1884) .</a:t>
            </a:r>
          </a:p>
          <a:p>
            <a:r>
              <a:rPr lang="pt-BR" sz="1200" dirty="0">
                <a:solidFill>
                  <a:srgbClr val="FFFFFF"/>
                </a:solidFill>
              </a:rPr>
              <a:t>O DNA como molécula responsável pelas transmissões.</a:t>
            </a:r>
          </a:p>
          <a:p>
            <a:r>
              <a:rPr lang="pt-BR" sz="1200" dirty="0">
                <a:solidFill>
                  <a:srgbClr val="FFFFFF"/>
                </a:solidFill>
              </a:rPr>
              <a:t>A seleção natural acumula os genes mais bem adaptados, os quais conduzem as mudanças na população, denominadas evolução.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B6F80-C758-4B90-B33F-4E4D95AE6F0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8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5F0EB-D4B5-4AA6-B3B0-D216CA44F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3A9096-58DE-4C65-98F7-6CEC5D23F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B4F32-D28A-48B1-A06D-1F86E41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EDCC9C-AE4C-4038-BEE0-7925CB23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1A011D-6522-4100-B2BD-247CD711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68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85FCF-BF9C-4527-8352-7D8DF436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2CE7F8A-AF7F-451A-9DCE-ED46A5015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D1DBB5-0D5E-4FBA-B4DF-832733A1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60F074-9796-43BB-BB7B-1DF9F730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5DDD8-78F1-455E-8373-69BEA150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18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797A91-8BFC-440E-BFBB-09C667C9F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4F1B3AD-7FAB-401E-B0F5-6A99BAE3C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F51B38-CF90-4BEF-8389-C67FA150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E890CC-3192-45C9-A91C-751F0960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D22E4C-9D39-43BB-815D-A10B2ED4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328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0A66D-FF0A-46B0-95F8-5DC11E4A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A150D4-79CD-4654-A7EB-1A0664D36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E962DE-048E-4416-8E45-32BA2148C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17AEAC-6DFA-49B2-B9D0-E4EA4A7B9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697A9B-C2D1-4620-8695-45CC9B1A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08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1F6C0-6AFF-4BDB-82B4-FB37449E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DB3649-3DA0-435E-9E88-181C2FA9A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1F5F2F-D970-4D49-9EFE-EBD604914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A1F538-C8D3-4EAC-8033-A7364430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E11E0C-483A-428B-941B-9BB1745B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3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5DB5-650A-4388-8FA3-C5572B21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AA5FDA-637E-4247-9C04-316E49BF3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50EAF8-18D3-433C-B180-DE73B5986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33FC04-D0B1-487D-A9CF-B025E4BC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825A10-861C-4885-8421-223793DB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ADE661-0A3D-481E-B938-9D115497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87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313A2E-0567-4C9A-B0D3-AA71A18A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68B35D-04B7-4DDD-8302-494199D6B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09D119-0F93-49FD-9760-EC1DEA896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FEC5A2-B5AD-4301-B38D-966A6559A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114C53D-727F-41CF-B7AD-9E52666EDC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F651A7D-8636-4E5E-B52B-649D6FCE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D1C285D-0F7C-4480-A00F-1AE9607A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CF1FB5D-22F5-43BF-A010-739BC6F2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97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F653E-FEA0-48AC-96BE-92FF093E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D6B164-335C-424D-B1F5-5361C6F6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7E37AAC-789D-4802-AD51-55BB5111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59C6D0-7DB5-42B4-9B33-7F9FF1AF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24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F6C74D2-E956-44DB-AD23-279066C3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F0D261-98D1-4207-8C83-43CF4A02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D21505-3836-45B9-91F7-9BE76F40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29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E1BB5-D1F8-4FCE-A36B-4A8B6C4C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D8FD27-66C9-4428-AE8D-EE8DFA131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8C667D-1DBA-4A5A-B0AB-44725C0AD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7653BD-A687-48B1-B060-D63E0B98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5483FA-7569-44E4-AAF1-38FBC8CA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9FF658-B278-41E9-AAE2-6569AE39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04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2B816-8DE7-469E-8080-5096AB55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C1AD8CF-94CC-43FF-BD36-955AA60D4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DBA637-7CB9-41FC-B7EC-106DC3A56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C8B247-1432-4233-9A21-E2E59C42C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3A1472-AC7D-446A-BBE9-435BF2DF0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FD7982-0426-4107-B7BB-131C4470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71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2992CF0-660C-4B81-AB99-0E7C9BA2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CFDF12-8E4A-4FF8-8493-BEB98CB1D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F1E42-96D3-4526-9166-DE1703EF0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3C4AC-220E-409E-9FDB-747F2C9C676E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011EC9-9BC4-49DF-9402-36A1F8196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DFB1CD-7CD3-4D92-85C7-D106A1D46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312E0-D22C-4AA3-B863-FF9049D37B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19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336782-AA77-49FD-BC40-D9C8397DD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267832"/>
            <a:ext cx="5295878" cy="1401448"/>
          </a:xfrm>
        </p:spPr>
        <p:txBody>
          <a:bodyPr anchor="t">
            <a:normAutofit/>
          </a:bodyPr>
          <a:lstStyle/>
          <a:p>
            <a:pPr algn="l"/>
            <a:r>
              <a:rPr lang="pt-BR" sz="3700" dirty="0">
                <a:solidFill>
                  <a:srgbClr val="000000"/>
                </a:solidFill>
              </a:rPr>
              <a:t>Evolução e a Geografia da Especiação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0E61FF-A51A-45AC-86C5-20C8A617E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pt-BR" sz="1100" dirty="0">
                <a:solidFill>
                  <a:srgbClr val="000000"/>
                </a:solidFill>
              </a:rPr>
              <a:t>  </a:t>
            </a:r>
          </a:p>
          <a:p>
            <a:pPr algn="l"/>
            <a:endParaRPr lang="pt-BR" sz="1100" dirty="0">
              <a:solidFill>
                <a:srgbClr val="000000"/>
              </a:solidFill>
            </a:endParaRPr>
          </a:p>
          <a:p>
            <a:pPr algn="l"/>
            <a:r>
              <a:rPr lang="pt-BR" sz="1600" dirty="0">
                <a:solidFill>
                  <a:srgbClr val="000000"/>
                </a:solidFill>
              </a:rPr>
              <a:t>Sandro Paulino de Faria</a:t>
            </a: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46D0CA-B709-4E85-AC29-E3357589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7965" r="-1" b="-1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60071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ço Reservado para Conteúdo 3">
            <a:extLst>
              <a:ext uri="{FF2B5EF4-FFF2-40B4-BE49-F238E27FC236}">
                <a16:creationId xmlns:a16="http://schemas.microsoft.com/office/drawing/2014/main" id="{4C28E661-FCB1-444A-8CD7-0ECA4BEFE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995" y="643467"/>
            <a:ext cx="4888610" cy="55710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8AAE63-0BA8-4958-A7DE-A6D19569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994833"/>
            <a:ext cx="5291667" cy="486833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BBB7359-0813-434B-BA9E-0878D89CA98A}"/>
              </a:ext>
            </a:extLst>
          </p:cNvPr>
          <p:cNvSpPr txBox="1"/>
          <p:nvPr/>
        </p:nvSpPr>
        <p:spPr>
          <a:xfrm>
            <a:off x="8282152" y="6214533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Morrone 2014.</a:t>
            </a:r>
          </a:p>
        </p:txBody>
      </p:sp>
    </p:spTree>
    <p:extLst>
      <p:ext uri="{BB962C8B-B14F-4D97-AF65-F5344CB8AC3E}">
        <p14:creationId xmlns:p14="http://schemas.microsoft.com/office/powerpoint/2010/main" val="254415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8D7C09-E69C-4805-A830-F511A893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000000"/>
                </a:solidFill>
              </a:rPr>
              <a:t>Diagonal Seca Sul Americana</a:t>
            </a:r>
          </a:p>
        </p:txBody>
      </p:sp>
      <p:sp>
        <p:nvSpPr>
          <p:cNvPr id="71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Oval 72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DE0886A-BF92-4153-B247-591E0A6AB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5313" r="6" b="1877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B87BCA2-975D-4A58-93F4-5F9245646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898" r="6596" b="-7"/>
          <a:stretch/>
        </p:blipFill>
        <p:spPr>
          <a:xfrm>
            <a:off x="3532736" y="2984162"/>
            <a:ext cx="2555402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87E6909-E0C8-4EFB-97C6-CEBD684CA3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t="23493" r="7" b="7"/>
          <a:stretch/>
        </p:blipFill>
        <p:spPr>
          <a:xfrm>
            <a:off x="1" y="-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3F6A7AB-8C09-405B-8CFB-DDF2C206E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21682"/>
            <a:ext cx="433346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Florestas fluviais.</a:t>
            </a:r>
          </a:p>
          <a:p>
            <a:r>
              <a:rPr lang="en-US" sz="2000">
                <a:solidFill>
                  <a:srgbClr val="000000"/>
                </a:solidFill>
              </a:rPr>
              <a:t>Barreira depauperada. </a:t>
            </a:r>
          </a:p>
          <a:p>
            <a:r>
              <a:rPr lang="en-US" sz="2000">
                <a:solidFill>
                  <a:srgbClr val="000000"/>
                </a:solidFill>
              </a:rPr>
              <a:t>Corredor de Fluxo Gênico.</a:t>
            </a: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D13594-83D6-445F-9B3F-7EAFEADAFD67}"/>
              </a:ext>
            </a:extLst>
          </p:cNvPr>
          <p:cNvSpPr txBox="1"/>
          <p:nvPr/>
        </p:nvSpPr>
        <p:spPr>
          <a:xfrm>
            <a:off x="8815728" y="6468492"/>
            <a:ext cx="362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Ledo e </a:t>
            </a:r>
            <a:r>
              <a:rPr lang="pt-BR" dirty="0" err="1"/>
              <a:t>Colli</a:t>
            </a:r>
            <a:r>
              <a:rPr lang="pt-BR" dirty="0"/>
              <a:t> 2017; Werneck 2011.</a:t>
            </a:r>
          </a:p>
        </p:txBody>
      </p:sp>
    </p:spTree>
    <p:extLst>
      <p:ext uri="{BB962C8B-B14F-4D97-AF65-F5344CB8AC3E}">
        <p14:creationId xmlns:p14="http://schemas.microsoft.com/office/powerpoint/2010/main" val="348038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CDAACBB-3AFC-4129-8DA2-39A8D3E3D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18" r="-4" b="1200"/>
          <a:stretch/>
        </p:blipFill>
        <p:spPr>
          <a:xfrm>
            <a:off x="1143931" y="643466"/>
            <a:ext cx="990413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4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texto&#10;&#10;Descrição gerada com alta confiança">
            <a:extLst>
              <a:ext uri="{FF2B5EF4-FFF2-40B4-BE49-F238E27FC236}">
                <a16:creationId xmlns:a16="http://schemas.microsoft.com/office/drawing/2014/main" id="{F48D1C04-4D4F-4B65-ACEE-95274872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34218"/>
            <a:ext cx="6780700" cy="5187235"/>
          </a:xfrm>
          <a:prstGeom prst="rect">
            <a:avLst/>
          </a:prstGeom>
        </p:spPr>
      </p:pic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81B145-4669-4A51-8840-5CD22075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Diversidade</a:t>
            </a:r>
            <a: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Frequência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novos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alelos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população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b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321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7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9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7EFB49-87BD-42BD-92E2-9FD95FFB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100" b="1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Alterações</a:t>
            </a:r>
            <a:r>
              <a:rPr lang="en-US" sz="31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sz="31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frequências</a:t>
            </a:r>
            <a:r>
              <a:rPr lang="en-US" sz="31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alélicas</a:t>
            </a:r>
            <a:r>
              <a:rPr lang="en-US" sz="31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Espaço Reservado para Conteúdo 4" descr="Uma imagem contendo animal&#10;&#10;Descrição gerada com muito alta confiança">
            <a:extLst>
              <a:ext uri="{FF2B5EF4-FFF2-40B4-BE49-F238E27FC236}">
                <a16:creationId xmlns:a16="http://schemas.microsoft.com/office/drawing/2014/main" id="{091D29D8-C1D6-4A5F-9AFA-541047C543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3" r="19822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1438A1A-B065-4D60-A6C1-14F078C8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b="1">
                <a:solidFill>
                  <a:srgbClr val="000000"/>
                </a:solidFill>
              </a:rPr>
              <a:t>Fatores que aumentam a variabilidade genética:  </a:t>
            </a:r>
            <a:r>
              <a:rPr lang="en-US" sz="2000">
                <a:solidFill>
                  <a:srgbClr val="000000"/>
                </a:solidFill>
              </a:rPr>
              <a:t>mutação e permutação.</a:t>
            </a:r>
            <a:br>
              <a:rPr lang="en-US" sz="2000">
                <a:solidFill>
                  <a:srgbClr val="000000"/>
                </a:solidFill>
              </a:rPr>
            </a:br>
            <a:br>
              <a:rPr lang="en-US" sz="2000">
                <a:solidFill>
                  <a:srgbClr val="000000"/>
                </a:solidFill>
              </a:rPr>
            </a:br>
            <a:r>
              <a:rPr lang="en-US" sz="2000" b="1">
                <a:solidFill>
                  <a:srgbClr val="000000"/>
                </a:solidFill>
              </a:rPr>
              <a:t>Fatores que atuam sobre a variabilidade genética já estabelecida: </a:t>
            </a:r>
            <a:r>
              <a:rPr lang="en-US" sz="2000">
                <a:solidFill>
                  <a:srgbClr val="000000"/>
                </a:solidFill>
              </a:rPr>
              <a:t>deriva genética e seleção natural.</a:t>
            </a:r>
            <a:br>
              <a:rPr lang="en-US" sz="2000">
                <a:solidFill>
                  <a:srgbClr val="000000"/>
                </a:solidFill>
              </a:rPr>
            </a:b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157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4D2F80-ECCF-431B-A36A-FC837015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Coalescencia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0494D6D-43A1-421F-AB3B-840AB6D03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643" y="307731"/>
            <a:ext cx="5012711" cy="39976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92CABC8-1983-4AF1-B460-E89EF45EE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778893"/>
            <a:ext cx="5455917" cy="30553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5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0C7D88-4EE4-4A5E-BBB4-E32F17E4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24781"/>
            <a:ext cx="5291666" cy="4008437"/>
          </a:xfrm>
          <a:prstGeom prst="rect">
            <a:avLst/>
          </a:prstGeom>
        </p:spPr>
      </p:pic>
      <p:pic>
        <p:nvPicPr>
          <p:cNvPr id="4" name="Espaço Reservado para Conteúdo 3" descr="Uma imagem contendo texto&#10;&#10;Descrição gerada com alta confiança">
            <a:extLst>
              <a:ext uri="{FF2B5EF4-FFF2-40B4-BE49-F238E27FC236}">
                <a16:creationId xmlns:a16="http://schemas.microsoft.com/office/drawing/2014/main" id="{94D213EB-7B11-4D44-A27C-478540E5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6865" y="1451239"/>
            <a:ext cx="5291667" cy="395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7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7DFBF0-E20D-402A-BE75-9BB22881B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Evolução e Diversificação da Biota na Diagonal Seca Sul Americana</a:t>
            </a:r>
          </a:p>
        </p:txBody>
      </p:sp>
      <p:sp>
        <p:nvSpPr>
          <p:cNvPr id="41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Espaço Reservado para Conteúdo 3">
            <a:extLst>
              <a:ext uri="{FF2B5EF4-FFF2-40B4-BE49-F238E27FC236}">
                <a16:creationId xmlns:a16="http://schemas.microsoft.com/office/drawing/2014/main" id="{1E261813-66AB-4587-AF13-27D6B6CF3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243" r="4489" b="-4"/>
          <a:stretch/>
        </p:blipFill>
        <p:spPr>
          <a:xfrm>
            <a:off x="3347837" y="1"/>
            <a:ext cx="4063868" cy="3072200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3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Espaço Reservado para Conteúdo 4">
            <a:extLst>
              <a:ext uri="{FF2B5EF4-FFF2-40B4-BE49-F238E27FC236}">
                <a16:creationId xmlns:a16="http://schemas.microsoft.com/office/drawing/2014/main" id="{CBAFBF61-D2E8-49D7-966D-335A1214C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7658" r="8073" b="-2"/>
          <a:stretch/>
        </p:blipFill>
        <p:spPr>
          <a:xfrm>
            <a:off x="7840768" y="1579827"/>
            <a:ext cx="4351232" cy="5287648"/>
          </a:xfrm>
          <a:custGeom>
            <a:avLst/>
            <a:gdLst>
              <a:gd name="connsiteX0" fmla="*/ 2879389 w 4351232"/>
              <a:gd name="connsiteY0" fmla="*/ 0 h 5287648"/>
              <a:gd name="connsiteX1" fmla="*/ 4251877 w 4351232"/>
              <a:gd name="connsiteY1" fmla="*/ 347527 h 5287648"/>
              <a:gd name="connsiteX2" fmla="*/ 4351232 w 4351232"/>
              <a:gd name="connsiteY2" fmla="*/ 407886 h 5287648"/>
              <a:gd name="connsiteX3" fmla="*/ 4351232 w 4351232"/>
              <a:gd name="connsiteY3" fmla="*/ 5287648 h 5287648"/>
              <a:gd name="connsiteX4" fmla="*/ 1303444 w 4351232"/>
              <a:gd name="connsiteY4" fmla="*/ 5287648 h 5287648"/>
              <a:gd name="connsiteX5" fmla="*/ 1269495 w 4351232"/>
              <a:gd name="connsiteY5" fmla="*/ 5267024 h 5287648"/>
              <a:gd name="connsiteX6" fmla="*/ 0 w 4351232"/>
              <a:gd name="connsiteY6" fmla="*/ 2879389 h 5287648"/>
              <a:gd name="connsiteX7" fmla="*/ 2879389 w 4351232"/>
              <a:gd name="connsiteY7" fmla="*/ 0 h 528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9277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0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2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22053F-CCAB-4707-ADB4-09BF34586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000000"/>
                </a:solidFill>
              </a:rPr>
              <a:t>Aves</a:t>
            </a:r>
          </a:p>
        </p:txBody>
      </p:sp>
      <p:sp>
        <p:nvSpPr>
          <p:cNvPr id="30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FDA49A-F0E0-4CA2-A7B3-5CF73A0AB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18220" r="1" b="18601"/>
          <a:stretch/>
        </p:blipFill>
        <p:spPr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E439B8CE-CD7C-432B-9CAD-2457CF5B3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Consultor Ambiental. 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Anilhador</a:t>
            </a:r>
            <a:r>
              <a:rPr lang="en-US" sz="2000" dirty="0">
                <a:solidFill>
                  <a:srgbClr val="000000"/>
                </a:solidFill>
              </a:rPr>
              <a:t> SEMAVE.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Pesquisador</a:t>
            </a:r>
            <a:r>
              <a:rPr lang="en-US" sz="2000" dirty="0">
                <a:solidFill>
                  <a:srgbClr val="000000"/>
                </a:solidFill>
              </a:rPr>
              <a:t> SISBIO.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Curadoria</a:t>
            </a:r>
            <a:r>
              <a:rPr lang="en-US" sz="2000" dirty="0">
                <a:solidFill>
                  <a:srgbClr val="000000"/>
                </a:solidFill>
              </a:rPr>
              <a:t> de </a:t>
            </a:r>
            <a:r>
              <a:rPr lang="en-US" sz="2000" dirty="0" err="1">
                <a:solidFill>
                  <a:srgbClr val="000000"/>
                </a:solidFill>
              </a:rPr>
              <a:t>coleção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zoológica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Mestre </a:t>
            </a:r>
            <a:r>
              <a:rPr lang="en-US" sz="2000" dirty="0" err="1">
                <a:solidFill>
                  <a:srgbClr val="000000"/>
                </a:solidFill>
              </a:rPr>
              <a:t>em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taxonomia</a:t>
            </a:r>
            <a:r>
              <a:rPr lang="en-US" sz="20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27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5B58F442-C374-494C-A3C8-E30B618429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7334" r="3" b="13772"/>
          <a:stretch/>
        </p:blipFill>
        <p:spPr>
          <a:xfrm>
            <a:off x="7399326" y="3086207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846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1FED7-D893-46F0-9C49-97BFC7A0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i="1" dirty="0" err="1"/>
              <a:t>Anopetia</a:t>
            </a:r>
            <a:r>
              <a:rPr lang="en-US" sz="4000" i="1" dirty="0"/>
              <a:t> gounellei</a:t>
            </a:r>
            <a:endParaRPr lang="en-US" sz="40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F3EAE9-D14F-44B1-8056-60DEDCB71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0" r="11773" b="-2"/>
          <a:stretch/>
        </p:blipFill>
        <p:spPr>
          <a:xfrm>
            <a:off x="20" y="413156"/>
            <a:ext cx="393342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77BC68-A362-414C-B84C-E95865BF5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63" r="15188" b="-3"/>
          <a:stretch/>
        </p:blipFill>
        <p:spPr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20BEB48-B85A-4FA8-955B-857DBF23C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6479"/>
          <a:stretch/>
        </p:blipFill>
        <p:spPr>
          <a:xfrm>
            <a:off x="8967592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2573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81B145-4669-4A51-8840-5CD22075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“A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evolução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pode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se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dar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pelo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acúmulo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de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pequenas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mudanças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ocorridas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ao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acaso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e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estabelecidas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por </a:t>
            </a:r>
            <a:r>
              <a:rPr lang="en-US" sz="2800" b="1" kern="1200" dirty="0" err="1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seleção</a:t>
            </a:r>
            <a:r>
              <a:rPr lang="en-US" sz="28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natural.”</a:t>
            </a:r>
            <a:br>
              <a:rPr lang="en-US" sz="2400" b="1" kern="1200" dirty="0">
                <a:solidFill>
                  <a:srgbClr val="0000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endParaRPr lang="en-US" sz="2400" b="1" kern="1200" dirty="0">
              <a:solidFill>
                <a:srgbClr val="000000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9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Espaço Reservado para Conteúdo 4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3E3CCCCF-7D47-40A4-9842-FC5180CB2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018"/>
          <a:stretch/>
        </p:blipFill>
        <p:spPr>
          <a:xfrm>
            <a:off x="3347837" y="1"/>
            <a:ext cx="4063868" cy="3072200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1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Uma imagem contendo texto, livro&#10;&#10;Descrição gerada com muito alta confiança">
            <a:extLst>
              <a:ext uri="{FF2B5EF4-FFF2-40B4-BE49-F238E27FC236}">
                <a16:creationId xmlns:a16="http://schemas.microsoft.com/office/drawing/2014/main" id="{F024968C-71D9-4D33-A478-8458B8E620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1" b="-1"/>
          <a:stretch/>
        </p:blipFill>
        <p:spPr>
          <a:xfrm>
            <a:off x="7840768" y="1579827"/>
            <a:ext cx="4351232" cy="5287648"/>
          </a:xfrm>
          <a:custGeom>
            <a:avLst/>
            <a:gdLst>
              <a:gd name="connsiteX0" fmla="*/ 2879389 w 4351232"/>
              <a:gd name="connsiteY0" fmla="*/ 0 h 5287648"/>
              <a:gd name="connsiteX1" fmla="*/ 4251877 w 4351232"/>
              <a:gd name="connsiteY1" fmla="*/ 347527 h 5287648"/>
              <a:gd name="connsiteX2" fmla="*/ 4351232 w 4351232"/>
              <a:gd name="connsiteY2" fmla="*/ 407886 h 5287648"/>
              <a:gd name="connsiteX3" fmla="*/ 4351232 w 4351232"/>
              <a:gd name="connsiteY3" fmla="*/ 5287648 h 5287648"/>
              <a:gd name="connsiteX4" fmla="*/ 1303444 w 4351232"/>
              <a:gd name="connsiteY4" fmla="*/ 5287648 h 5287648"/>
              <a:gd name="connsiteX5" fmla="*/ 1269495 w 4351232"/>
              <a:gd name="connsiteY5" fmla="*/ 5267024 h 5287648"/>
              <a:gd name="connsiteX6" fmla="*/ 0 w 4351232"/>
              <a:gd name="connsiteY6" fmla="*/ 2879389 h 5287648"/>
              <a:gd name="connsiteX7" fmla="*/ 2879389 w 4351232"/>
              <a:gd name="connsiteY7" fmla="*/ 0 h 528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9092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5CF39A2-5F21-49E9-B060-1C36F0237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35476"/>
            <a:ext cx="5291666" cy="47870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84D559D-63DF-4CBC-B723-56CE29EA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173427"/>
            <a:ext cx="5291667" cy="45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9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3E589B-0704-4E13-A008-5C70ADF2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i="1" dirty="0" err="1">
                <a:solidFill>
                  <a:srgbClr val="FFFFFF"/>
                </a:solidFill>
              </a:rPr>
              <a:t>Picullus</a:t>
            </a:r>
            <a:r>
              <a:rPr lang="en-US" sz="5400" i="1" dirty="0">
                <a:solidFill>
                  <a:srgbClr val="FFFFFF"/>
                </a:solidFill>
              </a:rPr>
              <a:t> </a:t>
            </a:r>
            <a:r>
              <a:rPr lang="en-US" sz="5400" i="1" dirty="0" err="1">
                <a:solidFill>
                  <a:srgbClr val="FFFFFF"/>
                </a:solidFill>
              </a:rPr>
              <a:t>chrysochloros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26D4CD69-9EFD-4E7C-A8B2-FA391C07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43" y="2426818"/>
            <a:ext cx="5076364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spaço Reservado para Conteúdo 3">
            <a:extLst>
              <a:ext uri="{FF2B5EF4-FFF2-40B4-BE49-F238E27FC236}">
                <a16:creationId xmlns:a16="http://schemas.microsoft.com/office/drawing/2014/main" id="{98B41C28-9490-4C48-A3E1-0321625C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894850"/>
            <a:ext cx="5455917" cy="30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45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1C333A29-0D23-45D4-8ABB-9570BA1E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299" y="4592325"/>
            <a:ext cx="5946579" cy="1514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 dirty="0" err="1">
                <a:solidFill>
                  <a:srgbClr val="000000"/>
                </a:solidFill>
              </a:rPr>
              <a:t>Populações</a:t>
            </a:r>
            <a:r>
              <a:rPr lang="en-US" sz="3100" dirty="0">
                <a:solidFill>
                  <a:srgbClr val="000000"/>
                </a:solidFill>
              </a:rPr>
              <a:t> </a:t>
            </a:r>
            <a:r>
              <a:rPr lang="en-US" sz="3100" dirty="0" err="1">
                <a:solidFill>
                  <a:srgbClr val="000000"/>
                </a:solidFill>
              </a:rPr>
              <a:t>disjuntas</a:t>
            </a:r>
            <a:r>
              <a:rPr lang="en-US" sz="3100" dirty="0">
                <a:solidFill>
                  <a:srgbClr val="000000"/>
                </a:solidFill>
              </a:rPr>
              <a:t>.</a:t>
            </a:r>
            <a:br>
              <a:rPr lang="en-US" sz="3100" dirty="0">
                <a:solidFill>
                  <a:srgbClr val="000000"/>
                </a:solidFill>
              </a:rPr>
            </a:br>
            <a:r>
              <a:rPr lang="en-US" sz="3100" dirty="0" err="1">
                <a:solidFill>
                  <a:srgbClr val="000000"/>
                </a:solidFill>
              </a:rPr>
              <a:t>Parcerias</a:t>
            </a:r>
            <a:r>
              <a:rPr lang="en-US" sz="3100" dirty="0">
                <a:solidFill>
                  <a:srgbClr val="000000"/>
                </a:solidFill>
              </a:rPr>
              <a:t> </a:t>
            </a:r>
            <a:r>
              <a:rPr lang="en-US" sz="3100" dirty="0" err="1">
                <a:solidFill>
                  <a:srgbClr val="000000"/>
                </a:solidFill>
              </a:rPr>
              <a:t>institucionais</a:t>
            </a:r>
            <a:r>
              <a:rPr lang="en-US" sz="3100" dirty="0">
                <a:solidFill>
                  <a:srgbClr val="000000"/>
                </a:solidFill>
              </a:rPr>
              <a:t>.</a:t>
            </a:r>
            <a:br>
              <a:rPr lang="en-US" sz="3100" dirty="0">
                <a:solidFill>
                  <a:srgbClr val="000000"/>
                </a:solidFill>
              </a:rPr>
            </a:br>
            <a:r>
              <a:rPr lang="en-US" sz="3100" dirty="0" err="1">
                <a:solidFill>
                  <a:srgbClr val="000000"/>
                </a:solidFill>
              </a:rPr>
              <a:t>Assinatura</a:t>
            </a:r>
            <a:r>
              <a:rPr lang="en-US" sz="3100" dirty="0">
                <a:solidFill>
                  <a:srgbClr val="000000"/>
                </a:solidFill>
              </a:rPr>
              <a:t> </a:t>
            </a:r>
            <a:r>
              <a:rPr lang="en-US" sz="3100" dirty="0" err="1">
                <a:solidFill>
                  <a:srgbClr val="000000"/>
                </a:solidFill>
              </a:rPr>
              <a:t>genetica</a:t>
            </a:r>
            <a:r>
              <a:rPr lang="en-US" sz="3100" dirty="0">
                <a:solidFill>
                  <a:srgbClr val="000000"/>
                </a:solidFill>
              </a:rPr>
              <a:t> e </a:t>
            </a:r>
            <a:r>
              <a:rPr lang="en-US" sz="3100" dirty="0" err="1">
                <a:solidFill>
                  <a:srgbClr val="000000"/>
                </a:solidFill>
              </a:rPr>
              <a:t>demografica</a:t>
            </a:r>
            <a:r>
              <a:rPr lang="en-US" sz="31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2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Espaço Reservado para Conteúdo 6">
            <a:extLst>
              <a:ext uri="{FF2B5EF4-FFF2-40B4-BE49-F238E27FC236}">
                <a16:creationId xmlns:a16="http://schemas.microsoft.com/office/drawing/2014/main" id="{57AA366E-4D6E-4F97-AFFF-EB0F8485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5" y="2617797"/>
            <a:ext cx="2704428" cy="3605905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3F691A9-158F-46BB-B36E-C12DA9F2C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595" y="483954"/>
            <a:ext cx="2754249" cy="15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9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01ED39-0125-4973-8ACC-21EA46C6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lang="pt-BR" sz="1700" b="1" i="1">
                <a:solidFill>
                  <a:srgbClr val="000000"/>
                </a:solidFill>
              </a:rPr>
              <a:t>Leptodactylus latrans </a:t>
            </a:r>
            <a:r>
              <a:rPr lang="pt-BR" sz="1700" b="1">
                <a:solidFill>
                  <a:srgbClr val="000000"/>
                </a:solidFill>
              </a:rPr>
              <a:t>(Steffen 1815) (Leptodactylidae: Leptodactylinae).</a:t>
            </a:r>
            <a:br>
              <a:rPr lang="pt-BR" sz="1700" b="1">
                <a:solidFill>
                  <a:srgbClr val="000000"/>
                </a:solidFill>
              </a:rPr>
            </a:br>
            <a:br>
              <a:rPr lang="pt-BR" sz="1700" b="1">
                <a:solidFill>
                  <a:srgbClr val="000000"/>
                </a:solidFill>
              </a:rPr>
            </a:br>
            <a:r>
              <a:rPr lang="pt-BR" sz="1700" b="1">
                <a:solidFill>
                  <a:srgbClr val="000000"/>
                </a:solidFill>
              </a:rPr>
              <a:t>Felipe de Medeiros Magalhães UFRN 2018.</a:t>
            </a:r>
          </a:p>
        </p:txBody>
      </p:sp>
      <p:sp>
        <p:nvSpPr>
          <p:cNvPr id="35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Uma imagem contendo animal, rã, chão, foto&#10;&#10;Descrição gerada com muito alta confiança">
            <a:extLst>
              <a:ext uri="{FF2B5EF4-FFF2-40B4-BE49-F238E27FC236}">
                <a16:creationId xmlns:a16="http://schemas.microsoft.com/office/drawing/2014/main" id="{CAF5D496-5408-41C5-BCDF-C45E742F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3" r="8605" b="1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Espaço Reservado para Conteúdo 4">
            <a:extLst>
              <a:ext uri="{FF2B5EF4-FFF2-40B4-BE49-F238E27FC236}">
                <a16:creationId xmlns:a16="http://schemas.microsoft.com/office/drawing/2014/main" id="{0259FCB0-541D-4B6A-8D23-2D38F7B5BD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12158"/>
          <a:stretch/>
        </p:blipFill>
        <p:spPr>
          <a:xfrm>
            <a:off x="3532736" y="2984162"/>
            <a:ext cx="2555402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Imagem 7" descr="Uma imagem contendo homem, árvore, ao ar livre, pessoa&#10;&#10;Descrição gerada com muito alta confiança">
            <a:extLst>
              <a:ext uri="{FF2B5EF4-FFF2-40B4-BE49-F238E27FC236}">
                <a16:creationId xmlns:a16="http://schemas.microsoft.com/office/drawing/2014/main" id="{4AFC5532-698E-47B0-8315-BF32172720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t="7925" r="2" b="7927"/>
          <a:stretch/>
        </p:blipFill>
        <p:spPr>
          <a:xfrm>
            <a:off x="1" y="-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9C5F781-E5D4-4BCA-A0BC-086468709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21682"/>
            <a:ext cx="4333468" cy="3639289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Amplamente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distríbuido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Fiel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sítio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reprodutivo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Espécie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críptica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558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t="10741" r="21023" b="14832"/>
          <a:stretch/>
        </p:blipFill>
        <p:spPr>
          <a:xfrm>
            <a:off x="44239" y="0"/>
            <a:ext cx="7150133" cy="68580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25161" y="922458"/>
            <a:ext cx="419100" cy="3947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8" name="Triangle 7"/>
          <p:cNvSpPr/>
          <p:nvPr/>
        </p:nvSpPr>
        <p:spPr>
          <a:xfrm rot="10800000">
            <a:off x="7335674" y="1557515"/>
            <a:ext cx="463551" cy="41899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9" name="TextBox 8"/>
          <p:cNvSpPr txBox="1"/>
          <p:nvPr/>
        </p:nvSpPr>
        <p:spPr>
          <a:xfrm>
            <a:off x="8001996" y="745317"/>
            <a:ext cx="336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L. </a:t>
            </a:r>
            <a:r>
              <a:rPr lang="en-US" sz="3200" i="1" dirty="0" err="1"/>
              <a:t>chaquensis</a:t>
            </a:r>
            <a:r>
              <a:rPr lang="en-US" sz="3200" i="1" dirty="0"/>
              <a:t> </a:t>
            </a:r>
            <a:r>
              <a:rPr lang="en-US" sz="3200" dirty="0"/>
              <a:t>(268)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7601" y="1391647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L. </a:t>
            </a:r>
            <a:r>
              <a:rPr lang="en-US" sz="3200" i="1" dirty="0" err="1"/>
              <a:t>latrans</a:t>
            </a:r>
            <a:r>
              <a:rPr lang="en-US" sz="3200" i="1" dirty="0"/>
              <a:t> </a:t>
            </a:r>
            <a:r>
              <a:rPr lang="en-US" sz="3200" dirty="0"/>
              <a:t>(155)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96022" y="149203"/>
            <a:ext cx="3589252" cy="554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1" dirty="0" err="1"/>
              <a:t>Marcador</a:t>
            </a:r>
            <a:r>
              <a:rPr lang="en-US" sz="3001" dirty="0"/>
              <a:t> </a:t>
            </a:r>
            <a:r>
              <a:rPr lang="en-US" sz="3001" dirty="0" err="1"/>
              <a:t>mtDNA</a:t>
            </a:r>
            <a:r>
              <a:rPr lang="en-US" sz="3001" dirty="0"/>
              <a:t> </a:t>
            </a:r>
            <a:r>
              <a:rPr lang="en-US" sz="3001" b="1" dirty="0"/>
              <a:t>COI</a:t>
            </a:r>
          </a:p>
        </p:txBody>
      </p:sp>
    </p:spTree>
    <p:extLst>
      <p:ext uri="{BB962C8B-B14F-4D97-AF65-F5344CB8AC3E}">
        <p14:creationId xmlns:p14="http://schemas.microsoft.com/office/powerpoint/2010/main" val="536925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10288" r="28516" b="14703"/>
          <a:stretch/>
        </p:blipFill>
        <p:spPr>
          <a:xfrm>
            <a:off x="-5579" y="5"/>
            <a:ext cx="6499230" cy="684922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711669" y="4990064"/>
            <a:ext cx="9467687" cy="3662363"/>
          </a:xfrm>
          <a:prstGeom prst="rect">
            <a:avLst/>
          </a:prstGeom>
        </p:spPr>
        <p:txBody>
          <a:bodyPr vert="horz" lIns="91440" tIns="45721" rIns="91440" bIns="457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800" dirty="0" err="1"/>
              <a:t>Estruturação</a:t>
            </a:r>
            <a:r>
              <a:rPr lang="en-US" sz="4800" dirty="0"/>
              <a:t> </a:t>
            </a:r>
            <a:r>
              <a:rPr lang="en-US" sz="4800" dirty="0" err="1"/>
              <a:t>genética</a:t>
            </a:r>
            <a:r>
              <a:rPr lang="en-US" sz="4800" dirty="0"/>
              <a:t> </a:t>
            </a:r>
            <a:r>
              <a:rPr lang="en-US" sz="4800" dirty="0" err="1"/>
              <a:t>em</a:t>
            </a:r>
            <a:r>
              <a:rPr lang="en-US" sz="4800" dirty="0"/>
              <a:t> </a:t>
            </a:r>
            <a:r>
              <a:rPr lang="en-US" sz="4800" i="1" dirty="0"/>
              <a:t>L. </a:t>
            </a:r>
            <a:r>
              <a:rPr lang="en-US" sz="4800" i="1" dirty="0" err="1"/>
              <a:t>latrans</a:t>
            </a:r>
            <a:endParaRPr lang="en-US" sz="4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3" y="14293"/>
            <a:ext cx="4833937" cy="36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1" t="16162" r="33430" b="15637"/>
          <a:stretch/>
        </p:blipFill>
        <p:spPr>
          <a:xfrm>
            <a:off x="-73571" y="0"/>
            <a:ext cx="6480350" cy="68686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5155" y="34120"/>
            <a:ext cx="5876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/>
              <a:t>Leptodactylus</a:t>
            </a:r>
            <a:r>
              <a:rPr lang="en-US" sz="3600" i="1" dirty="0"/>
              <a:t> </a:t>
            </a:r>
            <a:r>
              <a:rPr lang="en-US" sz="3600" i="1" dirty="0" err="1"/>
              <a:t>latrans</a:t>
            </a:r>
            <a:r>
              <a:rPr lang="en-US" sz="3600" i="1" dirty="0"/>
              <a:t> </a:t>
            </a:r>
          </a:p>
          <a:p>
            <a:pPr algn="ctr"/>
            <a:endParaRPr lang="en-US" sz="36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6721473" y="1346202"/>
            <a:ext cx="3946532" cy="2493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Arial" charset="0"/>
              <a:buChar char="•"/>
            </a:pPr>
            <a:r>
              <a:rPr lang="en-US" sz="2601" b="1" dirty="0"/>
              <a:t>Alta </a:t>
            </a:r>
            <a:r>
              <a:rPr lang="en-US" sz="2601" b="1" dirty="0" err="1"/>
              <a:t>divergência</a:t>
            </a:r>
            <a:r>
              <a:rPr lang="en-US" sz="2601" b="1" dirty="0"/>
              <a:t> (~10%) e 4 </a:t>
            </a:r>
            <a:r>
              <a:rPr lang="en-US" sz="2601" b="1" dirty="0" err="1"/>
              <a:t>linhagens</a:t>
            </a:r>
            <a:r>
              <a:rPr lang="en-US" sz="2601" b="1" dirty="0"/>
              <a:t> </a:t>
            </a:r>
            <a:r>
              <a:rPr lang="en-US" sz="2601" b="1" dirty="0" err="1"/>
              <a:t>estruturadas</a:t>
            </a:r>
            <a:endParaRPr lang="en-US" sz="2601" b="1" dirty="0"/>
          </a:p>
          <a:p>
            <a:pPr marL="285737" indent="-285737">
              <a:buFont typeface="Arial" charset="0"/>
              <a:buChar char="•"/>
            </a:pPr>
            <a:endParaRPr lang="en-US" sz="2601" b="1" dirty="0"/>
          </a:p>
          <a:p>
            <a:pPr marL="285737" indent="-285737">
              <a:buFont typeface="Arial" charset="0"/>
              <a:buChar char="•"/>
            </a:pPr>
            <a:endParaRPr lang="en-US" sz="2601" b="1" dirty="0"/>
          </a:p>
          <a:p>
            <a:pPr marL="285737" indent="-285737">
              <a:buFont typeface="Arial" charset="0"/>
              <a:buChar char="•"/>
            </a:pPr>
            <a:endParaRPr lang="en-US" sz="2601" b="1" dirty="0"/>
          </a:p>
          <a:p>
            <a:pPr marL="285737" indent="-285737">
              <a:buFont typeface="Arial" charset="0"/>
              <a:buChar char="•"/>
            </a:pPr>
            <a:endParaRPr lang="en-US" sz="2601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92" y="2267636"/>
            <a:ext cx="4533205" cy="45562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59011" y="2496462"/>
            <a:ext cx="1056187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/>
              <a:t>outgroup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4262" y="25926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06662" y="349013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4404" y="482629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70709" y="580660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18437" y="35275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9126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81B145-4669-4A51-8840-5CD22075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Conclusões </a:t>
            </a:r>
          </a:p>
        </p:txBody>
      </p:sp>
      <p:sp>
        <p:nvSpPr>
          <p:cNvPr id="36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Imagem 16" descr="Uma imagem contendo chão, animal, interior, rã&#10;&#10;Descrição gerada com muito alta confiança">
            <a:extLst>
              <a:ext uri="{FF2B5EF4-FFF2-40B4-BE49-F238E27FC236}">
                <a16:creationId xmlns:a16="http://schemas.microsoft.com/office/drawing/2014/main" id="{95584A2A-41CF-4F8D-9C24-EC286925F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7" r="1" b="6433"/>
          <a:stretch/>
        </p:blipFill>
        <p:spPr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7F9AF80-B761-403B-B77A-55EDFA55F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rgbClr val="000000"/>
                </a:solidFill>
              </a:rPr>
              <a:t>4 linhagens geneticamente estruturadas.</a:t>
            </a:r>
          </a:p>
          <a:p>
            <a:endParaRPr lang="pt-BR" sz="2000" dirty="0">
              <a:solidFill>
                <a:srgbClr val="000000"/>
              </a:solidFill>
            </a:endParaRPr>
          </a:p>
          <a:p>
            <a:r>
              <a:rPr lang="pt-BR" sz="2000" dirty="0">
                <a:solidFill>
                  <a:srgbClr val="000000"/>
                </a:solidFill>
              </a:rPr>
              <a:t>Eventos de diversificação no Terciário.</a:t>
            </a:r>
          </a:p>
          <a:p>
            <a:endParaRPr lang="pt-BR" sz="2000" dirty="0">
              <a:solidFill>
                <a:srgbClr val="000000"/>
              </a:solidFill>
            </a:endParaRPr>
          </a:p>
          <a:p>
            <a:r>
              <a:rPr lang="pt-BR" sz="2000" dirty="0">
                <a:solidFill>
                  <a:srgbClr val="000000"/>
                </a:solidFill>
              </a:rPr>
              <a:t>3 espécies crípticas candidatas.</a:t>
            </a:r>
          </a:p>
          <a:p>
            <a:endParaRPr lang="pt-BR" sz="2000" dirty="0">
              <a:solidFill>
                <a:srgbClr val="000000"/>
              </a:solidFill>
            </a:endParaRPr>
          </a:p>
          <a:p>
            <a:r>
              <a:rPr lang="pt-BR" sz="2000" dirty="0">
                <a:solidFill>
                  <a:srgbClr val="000000"/>
                </a:solidFill>
              </a:rPr>
              <a:t>Existe espécie amplamente distribuída?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8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Espaço Reservado para Conteúdo 14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ACCA548C-7F2B-4D3A-92DF-60F99DE85A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0" b="3392"/>
          <a:stretch/>
        </p:blipFill>
        <p:spPr>
          <a:xfrm>
            <a:off x="7399326" y="3086207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59338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8A267-7825-4CEF-A8DC-423760A7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1B4050D-9070-4761-87FA-83E35C3E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6034" y="218270"/>
            <a:ext cx="3158002" cy="33165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C366697-C093-43E5-BAEB-043DB2F3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735" y="3563686"/>
            <a:ext cx="4627265" cy="17862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4E8E64-5448-4A7F-9476-130F2BEDB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1" y="3941380"/>
            <a:ext cx="7213249" cy="2327294"/>
          </a:xfrm>
          <a:prstGeom prst="rect">
            <a:avLst/>
          </a:prstGeom>
        </p:spPr>
      </p:pic>
      <p:pic>
        <p:nvPicPr>
          <p:cNvPr id="7" name="Espaço Reservado para Conteúdo 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FEE73665-13C2-4C63-96ED-B0724DD28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" y="45829"/>
            <a:ext cx="8513805" cy="308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5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733E8BFB-814C-4258-A7A9-34D6B3486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9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pessoa, homem, vestindo, chapéu&#10;&#10;Descrição gerada com muito alta confiança">
            <a:extLst>
              <a:ext uri="{FF2B5EF4-FFF2-40B4-BE49-F238E27FC236}">
                <a16:creationId xmlns:a16="http://schemas.microsoft.com/office/drawing/2014/main" id="{54A5EDFE-CC2D-414D-BA23-E11A09FB3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81B145-4669-4A51-8840-5CD22075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932" y="-727455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 err="1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Mistério</a:t>
            </a:r>
            <a:r>
              <a:rPr lang="en-US" sz="4000" b="1" dirty="0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dos </a:t>
            </a:r>
            <a:r>
              <a:rPr lang="en-US" sz="4000" b="1" dirty="0" err="1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mistérios</a:t>
            </a:r>
            <a:r>
              <a:rPr lang="en-US" sz="4000" b="1" dirty="0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…</a:t>
            </a:r>
            <a:br>
              <a:rPr lang="en-US" sz="4000" b="1" dirty="0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sz="4000" b="1" dirty="0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A </a:t>
            </a:r>
            <a:r>
              <a:rPr lang="en-US" sz="4000" b="1" dirty="0" err="1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origem</a:t>
            </a:r>
            <a:r>
              <a:rPr lang="en-US" sz="4000" b="1" dirty="0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das </a:t>
            </a:r>
            <a:r>
              <a:rPr lang="en-US" sz="4000" b="1" dirty="0" err="1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espécies</a:t>
            </a:r>
            <a:r>
              <a:rPr lang="en-US" sz="4000" b="1" dirty="0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  <a:br>
              <a:rPr lang="en-US" sz="4000" dirty="0">
                <a:solidFill>
                  <a:schemeClr val="accent2"/>
                </a:solidFill>
              </a:rPr>
            </a:b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F186A0F-BEBD-4ADC-8656-3DFBCF7DF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786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6AE031-37AE-4EDB-8DBE-5910C41A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50925"/>
            <a:ext cx="5294716" cy="235614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EF945F8-45C3-46A5-BC0A-9C4B3772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3817" y="1754547"/>
            <a:ext cx="5294715" cy="33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34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8D7C09-E69C-4805-A830-F511A893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978" y="1822456"/>
            <a:ext cx="5806398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000000"/>
                </a:solidFill>
              </a:rPr>
              <a:t>Diagonal Seca Sul Americana</a:t>
            </a:r>
          </a:p>
        </p:txBody>
      </p:sp>
      <p:sp>
        <p:nvSpPr>
          <p:cNvPr id="71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Oval 72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DE0886A-BF92-4153-B247-591E0A6AB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5313" r="6" b="1877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B87BCA2-975D-4A58-93F4-5F9245646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898" r="6596" b="-7"/>
          <a:stretch/>
        </p:blipFill>
        <p:spPr>
          <a:xfrm>
            <a:off x="3532736" y="2984162"/>
            <a:ext cx="2555402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87E6909-E0C8-4EFB-97C6-CEBD684CA3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t="23493" r="7" b="7"/>
          <a:stretch/>
        </p:blipFill>
        <p:spPr>
          <a:xfrm>
            <a:off x="1" y="-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8D13594-83D6-445F-9B3F-7EAFEADAFD67}"/>
              </a:ext>
            </a:extLst>
          </p:cNvPr>
          <p:cNvSpPr txBox="1"/>
          <p:nvPr/>
        </p:nvSpPr>
        <p:spPr>
          <a:xfrm>
            <a:off x="8069495" y="5491032"/>
            <a:ext cx="362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Ledo e </a:t>
            </a:r>
            <a:r>
              <a:rPr lang="pt-BR" dirty="0" err="1"/>
              <a:t>Colli</a:t>
            </a:r>
            <a:r>
              <a:rPr lang="pt-BR" dirty="0"/>
              <a:t> 2017; Werneck 2011.</a:t>
            </a:r>
          </a:p>
        </p:txBody>
      </p:sp>
    </p:spTree>
    <p:extLst>
      <p:ext uri="{BB962C8B-B14F-4D97-AF65-F5344CB8AC3E}">
        <p14:creationId xmlns:p14="http://schemas.microsoft.com/office/powerpoint/2010/main" val="1349015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E4965E-4967-40E6-A547-0142DE0B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8" y="4183750"/>
            <a:ext cx="6169571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b="1" dirty="0">
                <a:solidFill>
                  <a:srgbClr val="000000"/>
                </a:solidFill>
              </a:rPr>
              <a:t>"Nothing in biology makes sense except in the light of evolution"</a:t>
            </a:r>
            <a:endParaRPr lang="en-US" sz="3100" dirty="0">
              <a:solidFill>
                <a:srgbClr val="000000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B37F92-789F-4472-B111-F79536EFF81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86186" y="5667695"/>
            <a:ext cx="4805691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Theodosius Dobzhansky</a:t>
            </a:r>
          </a:p>
        </p:txBody>
      </p:sp>
      <p:sp>
        <p:nvSpPr>
          <p:cNvPr id="32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F7D7B6-2390-429A-A305-578204294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11162" r="23663" b="1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53246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CB3A7E5-14E8-4A01-B582-506B60075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5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1705D-FAB5-47E2-80F4-77880E93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pt-BR" dirty="0"/>
              <a:t>Regionalização Espacial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A984D9-A727-4465-9BE2-22152264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 err="1"/>
              <a:t>Biomas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Endemismos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Caracterisicas</a:t>
            </a:r>
            <a:r>
              <a:rPr lang="en-US" sz="1800" dirty="0"/>
              <a:t> </a:t>
            </a:r>
            <a:r>
              <a:rPr lang="en-US" sz="1800" dirty="0" err="1"/>
              <a:t>específicas</a:t>
            </a:r>
            <a:r>
              <a:rPr lang="en-US" sz="1800" dirty="0"/>
              <a:t>. </a:t>
            </a:r>
          </a:p>
        </p:txBody>
      </p:sp>
      <p:pic>
        <p:nvPicPr>
          <p:cNvPr id="7" name="Espaço Reservado para Conteúdo 3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874FBC50-2908-46F9-993F-3A942CF9E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6" r="-2" b="21887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0141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Espaço Reservado para Conteúdo 3">
            <a:extLst>
              <a:ext uri="{FF2B5EF4-FFF2-40B4-BE49-F238E27FC236}">
                <a16:creationId xmlns:a16="http://schemas.microsoft.com/office/drawing/2014/main" id="{BD8A9794-364F-47E2-8867-F5FD08D13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23" r="2" b="2"/>
          <a:stretch/>
        </p:blipFill>
        <p:spPr>
          <a:xfrm>
            <a:off x="3874040" y="1176793"/>
            <a:ext cx="4186827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0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5EF49E-C5F7-450E-85A1-A7B1D320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Escudos e Bacias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Espaço Reservado para Conteúdo 3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DC946CDD-624B-47E7-8972-E5E430B5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84" r="-2" b="-2"/>
          <a:stretch/>
        </p:blipFill>
        <p:spPr>
          <a:xfrm>
            <a:off x="5192230" y="492573"/>
            <a:ext cx="647672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F2064E-F4AE-4861-979E-DD043D36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Mares </a:t>
            </a:r>
            <a:r>
              <a:rPr lang="en-US">
                <a:solidFill>
                  <a:srgbClr val="000000"/>
                </a:solidFill>
              </a:rPr>
              <a:t>epicontinentais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Espaço Reservado para Conteúdo 3">
            <a:extLst>
              <a:ext uri="{FF2B5EF4-FFF2-40B4-BE49-F238E27FC236}">
                <a16:creationId xmlns:a16="http://schemas.microsoft.com/office/drawing/2014/main" id="{6466A7C9-871D-4315-A29D-E3F52F990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r="2" b="16861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9509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EC260AE-A552-4716-8024-773659490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4EDDA9F-F4D4-4473-BCF5-8F3554C6633D}"/>
              </a:ext>
            </a:extLst>
          </p:cNvPr>
          <p:cNvSpPr txBox="1"/>
          <p:nvPr/>
        </p:nvSpPr>
        <p:spPr>
          <a:xfrm flipH="1">
            <a:off x="802464" y="3531476"/>
            <a:ext cx="2914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Complexidade Topográfica e Climática.</a:t>
            </a:r>
          </a:p>
        </p:txBody>
      </p:sp>
    </p:spTree>
    <p:extLst>
      <p:ext uri="{BB962C8B-B14F-4D97-AF65-F5344CB8AC3E}">
        <p14:creationId xmlns:p14="http://schemas.microsoft.com/office/powerpoint/2010/main" val="317569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421</Words>
  <Application>Microsoft Office PowerPoint</Application>
  <PresentationFormat>Widescreen</PresentationFormat>
  <Paragraphs>77</Paragraphs>
  <Slides>32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7" baseType="lpstr">
      <vt:lpstr>Adobe Arabic</vt:lpstr>
      <vt:lpstr>Arial</vt:lpstr>
      <vt:lpstr>Calibri</vt:lpstr>
      <vt:lpstr>Calibri Light</vt:lpstr>
      <vt:lpstr>Tema do Office</vt:lpstr>
      <vt:lpstr>Evolução e a Geografia da Especiação</vt:lpstr>
      <vt:lpstr>“A evolução pode se dar pelo acúmulo de pequenas mudanças ocorridas ao acaso e estabelecidas por seleção natural.” </vt:lpstr>
      <vt:lpstr>Mistério dos mistérios…  A origem das espécies. </vt:lpstr>
      <vt:lpstr>Apresentação do PowerPoint</vt:lpstr>
      <vt:lpstr>Regionalização Espacial</vt:lpstr>
      <vt:lpstr>Apresentação do PowerPoint</vt:lpstr>
      <vt:lpstr>Escudos e Bacias</vt:lpstr>
      <vt:lpstr>Mares epicontinentais </vt:lpstr>
      <vt:lpstr>Apresentação do PowerPoint</vt:lpstr>
      <vt:lpstr>Apresentação do PowerPoint</vt:lpstr>
      <vt:lpstr>Diagonal Seca Sul Americana</vt:lpstr>
      <vt:lpstr>Apresentação do PowerPoint</vt:lpstr>
      <vt:lpstr>Diversidade:   Frequência de novos alelos na população. </vt:lpstr>
      <vt:lpstr>Alterações em frequências alélicas  </vt:lpstr>
      <vt:lpstr>Coalescencia </vt:lpstr>
      <vt:lpstr>Apresentação do PowerPoint</vt:lpstr>
      <vt:lpstr>Evolução e Diversificação da Biota na Diagonal Seca Sul Americana</vt:lpstr>
      <vt:lpstr>Aves</vt:lpstr>
      <vt:lpstr>Anopetia gounellei</vt:lpstr>
      <vt:lpstr>Apresentação do PowerPoint</vt:lpstr>
      <vt:lpstr>Picullus chrysochloros</vt:lpstr>
      <vt:lpstr>Populações disjuntas. Parcerias institucionais. Assinatura genetica e demografica.</vt:lpstr>
      <vt:lpstr>Leptodactylus latrans (Steffen 1815) (Leptodactylidae: Leptodactylinae).  Felipe de Medeiros Magalhães UFRN 2018.</vt:lpstr>
      <vt:lpstr>Apresentação do PowerPoint</vt:lpstr>
      <vt:lpstr>Apresentação do PowerPoint</vt:lpstr>
      <vt:lpstr>Apresentação do PowerPoint</vt:lpstr>
      <vt:lpstr>Conclusões </vt:lpstr>
      <vt:lpstr> </vt:lpstr>
      <vt:lpstr>Apresentação do PowerPoint</vt:lpstr>
      <vt:lpstr>Apresentação do PowerPoint</vt:lpstr>
      <vt:lpstr>Diagonal Seca Sul Americana</vt:lpstr>
      <vt:lpstr>"Nothing in biology makes sense except in the light of evolution"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Evolução e a Geografia da Especiação</dc:title>
  <dc:creator>Sandro Paulino de Faria</dc:creator>
  <cp:lastModifiedBy>Sandro Paulino de Faria</cp:lastModifiedBy>
  <cp:revision>9</cp:revision>
  <dcterms:created xsi:type="dcterms:W3CDTF">2018-10-15T16:57:36Z</dcterms:created>
  <dcterms:modified xsi:type="dcterms:W3CDTF">2018-10-17T21:40:03Z</dcterms:modified>
</cp:coreProperties>
</file>